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71" r:id="rId3"/>
    <p:sldId id="272" r:id="rId4"/>
    <p:sldId id="282" r:id="rId5"/>
    <p:sldId id="283" r:id="rId6"/>
    <p:sldId id="257" r:id="rId7"/>
    <p:sldId id="276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8" r:id="rId18"/>
    <p:sldId id="267" r:id="rId19"/>
    <p:sldId id="277" r:id="rId20"/>
    <p:sldId id="273" r:id="rId21"/>
    <p:sldId id="274" r:id="rId22"/>
    <p:sldId id="290" r:id="rId23"/>
    <p:sldId id="269" r:id="rId24"/>
    <p:sldId id="270" r:id="rId25"/>
    <p:sldId id="284" r:id="rId26"/>
    <p:sldId id="286" r:id="rId27"/>
    <p:sldId id="285" r:id="rId28"/>
    <p:sldId id="288" r:id="rId29"/>
    <p:sldId id="287" r:id="rId30"/>
    <p:sldId id="275" r:id="rId31"/>
    <p:sldId id="278" r:id="rId32"/>
    <p:sldId id="279" r:id="rId33"/>
    <p:sldId id="280" r:id="rId34"/>
    <p:sldId id="281" r:id="rId35"/>
    <p:sldId id="289" r:id="rId3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47" d="100"/>
          <a:sy n="47" d="100"/>
        </p:scale>
        <p:origin x="744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9/3/2014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9/3/2014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9/3/2014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9/3/2014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9/3/2014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9/3/2014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9/3/2014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9/3/2014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9/3/2014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9/3/2014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9/3/2014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9/3/2014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9/3/2014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9/3/2014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9/3/2014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9/3/2014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9/3/2014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9/3/2014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8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The Elements of Culture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57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018" y="301043"/>
            <a:ext cx="8939749" cy="6347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741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227" y="326801"/>
            <a:ext cx="8875356" cy="6302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795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712" y="313922"/>
            <a:ext cx="8939750" cy="6347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874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622" y="301043"/>
            <a:ext cx="8875356" cy="6302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661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8953" y="236648"/>
            <a:ext cx="9094297" cy="6457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476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6228" y="223769"/>
            <a:ext cx="9145812" cy="6494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963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349" y="275285"/>
            <a:ext cx="9029902" cy="6411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958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895" y="262405"/>
            <a:ext cx="9042780" cy="6420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514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470" y="130817"/>
            <a:ext cx="9274601" cy="6585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047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Languages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Top languages spoken in the world today (by native speakers):</a:t>
            </a:r>
          </a:p>
          <a:p>
            <a:pPr lvl="1"/>
            <a:r>
              <a:rPr lang="en-US" dirty="0" smtClean="0"/>
              <a:t>Mandarin (955 million)</a:t>
            </a:r>
          </a:p>
          <a:p>
            <a:pPr lvl="1"/>
            <a:r>
              <a:rPr lang="en-US" dirty="0" smtClean="0"/>
              <a:t>Spanish (405 million)</a:t>
            </a:r>
          </a:p>
          <a:p>
            <a:pPr lvl="1"/>
            <a:r>
              <a:rPr lang="en-US" dirty="0" smtClean="0"/>
              <a:t>English (360 million)</a:t>
            </a:r>
          </a:p>
          <a:p>
            <a:pPr lvl="1"/>
            <a:r>
              <a:rPr lang="en-US" dirty="0" smtClean="0"/>
              <a:t>Hindi (310 million)</a:t>
            </a:r>
          </a:p>
          <a:p>
            <a:pPr lvl="1"/>
            <a:r>
              <a:rPr lang="en-US" dirty="0" smtClean="0"/>
              <a:t>Arabic (295 million)</a:t>
            </a:r>
          </a:p>
          <a:p>
            <a:pPr lvl="1"/>
            <a:r>
              <a:rPr lang="en-US" dirty="0" smtClean="0"/>
              <a:t>Portuguese (215 million)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0069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Seven Elements of Culture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Seven Elements of Culture are:</a:t>
            </a:r>
          </a:p>
          <a:p>
            <a:pPr lvl="1"/>
            <a:r>
              <a:rPr lang="en-US" dirty="0" smtClean="0"/>
              <a:t>Social Organization</a:t>
            </a:r>
          </a:p>
          <a:p>
            <a:pPr lvl="1"/>
            <a:r>
              <a:rPr lang="en-US" dirty="0" smtClean="0"/>
              <a:t>Language</a:t>
            </a:r>
          </a:p>
          <a:p>
            <a:pPr lvl="1"/>
            <a:r>
              <a:rPr lang="en-US" dirty="0" smtClean="0"/>
              <a:t>Customs and Traditions</a:t>
            </a:r>
          </a:p>
          <a:p>
            <a:pPr lvl="1"/>
            <a:r>
              <a:rPr lang="en-US" dirty="0" smtClean="0"/>
              <a:t>Religion</a:t>
            </a:r>
          </a:p>
          <a:p>
            <a:pPr lvl="1"/>
            <a:r>
              <a:rPr lang="en-US" dirty="0" smtClean="0"/>
              <a:t>Arts and Literature</a:t>
            </a:r>
          </a:p>
          <a:p>
            <a:pPr lvl="1"/>
            <a:r>
              <a:rPr lang="en-US" dirty="0" smtClean="0"/>
              <a:t>Forms of Government</a:t>
            </a:r>
          </a:p>
          <a:p>
            <a:pPr lvl="1"/>
            <a:r>
              <a:rPr lang="en-US" dirty="0" smtClean="0"/>
              <a:t>Economic Systems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9784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Customs and Traditions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Customs and traditions are the rules of a culture which govern behavior.</a:t>
            </a:r>
          </a:p>
          <a:p>
            <a:pPr lvl="1"/>
            <a:r>
              <a:rPr lang="en-US" dirty="0" smtClean="0"/>
              <a:t>Eating with a fork or with chopsticks.</a:t>
            </a:r>
          </a:p>
          <a:p>
            <a:pPr lvl="1"/>
            <a:r>
              <a:rPr lang="en-US" dirty="0" smtClean="0"/>
              <a:t>Sleep on a bed or in a hammock.</a:t>
            </a:r>
          </a:p>
          <a:p>
            <a:pPr lvl="1"/>
            <a:r>
              <a:rPr lang="en-US" dirty="0" smtClean="0"/>
              <a:t>Greet others with a handshake or a bow.</a:t>
            </a:r>
          </a:p>
          <a:p>
            <a:pPr lvl="1"/>
            <a:r>
              <a:rPr lang="en-US" dirty="0" smtClean="0"/>
              <a:t>Make eye contact with people in authority.</a:t>
            </a:r>
          </a:p>
          <a:p>
            <a:pPr lvl="1"/>
            <a:r>
              <a:rPr lang="en-US" dirty="0" smtClean="0"/>
              <a:t>Tipping at a restaurant.</a:t>
            </a:r>
          </a:p>
          <a:p>
            <a:pPr lvl="1"/>
            <a:r>
              <a:rPr lang="en-US" dirty="0" smtClean="0"/>
              <a:t>Walking down one side of a hallway.</a:t>
            </a:r>
          </a:p>
          <a:p>
            <a:r>
              <a:rPr lang="en-US" dirty="0" smtClean="0"/>
              <a:t>Cultural rules vary in importance, and different social rules are enforced in different ways.</a:t>
            </a:r>
          </a:p>
          <a:p>
            <a:pPr lvl="1"/>
            <a:r>
              <a:rPr lang="en-US" dirty="0" smtClean="0"/>
              <a:t>Social pressure can be used (ex: peer pressure)</a:t>
            </a:r>
          </a:p>
          <a:p>
            <a:pPr lvl="1"/>
            <a:r>
              <a:rPr lang="en-US" dirty="0" smtClean="0"/>
              <a:t>Cultures can make laws to enforce some of the larger ideas of right and wrong.</a:t>
            </a:r>
          </a:p>
          <a:p>
            <a:r>
              <a:rPr lang="en-US" dirty="0" smtClean="0"/>
              <a:t>Generally, you can very quickly identify customs and traditions when someone does something contrary.</a:t>
            </a:r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988683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Religion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Religions aim to answer the basic questions about the meaning of life.</a:t>
            </a:r>
          </a:p>
          <a:p>
            <a:pPr lvl="1"/>
            <a:r>
              <a:rPr lang="en-US" dirty="0" smtClean="0"/>
              <a:t>The foundations of a religion are established in doctrines.  A </a:t>
            </a:r>
            <a:r>
              <a:rPr lang="en-US" b="1" dirty="0" smtClean="0"/>
              <a:t>doctrine</a:t>
            </a:r>
            <a:r>
              <a:rPr lang="en-US" dirty="0" smtClean="0"/>
              <a:t> a </a:t>
            </a:r>
            <a:r>
              <a:rPr lang="en-US" dirty="0"/>
              <a:t>belief or set of beliefs held and taught by a </a:t>
            </a:r>
            <a:r>
              <a:rPr lang="en-US" dirty="0" smtClean="0"/>
              <a:t>faith.</a:t>
            </a:r>
          </a:p>
          <a:p>
            <a:pPr lvl="1"/>
            <a:r>
              <a:rPr lang="en-US" dirty="0" smtClean="0"/>
              <a:t>Due to differences in doctrines, religions can be divided into sub-groups called </a:t>
            </a:r>
            <a:r>
              <a:rPr lang="en-US" b="1" dirty="0" smtClean="0"/>
              <a:t>sects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In order to spread the religion and convert non-believers to their faith, </a:t>
            </a:r>
            <a:r>
              <a:rPr lang="en-US" b="1" dirty="0" smtClean="0"/>
              <a:t>missionaries</a:t>
            </a:r>
            <a:r>
              <a:rPr lang="en-US" dirty="0" smtClean="0"/>
              <a:t> will travel from place to place preaching about their religion.</a:t>
            </a:r>
          </a:p>
          <a:p>
            <a:r>
              <a:rPr lang="en-US" dirty="0" smtClean="0"/>
              <a:t>Typically, religions are categorized in two ways:</a:t>
            </a:r>
          </a:p>
          <a:p>
            <a:pPr lvl="1"/>
            <a:r>
              <a:rPr lang="en-US" b="1" dirty="0" smtClean="0"/>
              <a:t>Polytheism</a:t>
            </a:r>
            <a:r>
              <a:rPr lang="en-US" dirty="0" smtClean="0"/>
              <a:t> is the belief in many gods or goddesses.</a:t>
            </a:r>
          </a:p>
          <a:p>
            <a:pPr lvl="2"/>
            <a:r>
              <a:rPr lang="en-US" dirty="0" smtClean="0"/>
              <a:t>Examples include Ancient Greece, Rome, and Egypt as well as Hinduism.</a:t>
            </a:r>
            <a:endParaRPr lang="en-US" dirty="0"/>
          </a:p>
          <a:p>
            <a:pPr lvl="1"/>
            <a:r>
              <a:rPr lang="en-US" b="1" dirty="0" smtClean="0"/>
              <a:t>Monotheism</a:t>
            </a:r>
            <a:r>
              <a:rPr lang="en-US" dirty="0" smtClean="0"/>
              <a:t> is the belief in one, all-powerful God.</a:t>
            </a:r>
          </a:p>
          <a:p>
            <a:pPr lvl="2"/>
            <a:r>
              <a:rPr lang="en-US" dirty="0" smtClean="0"/>
              <a:t>Examples include Judaism, Christianity, and Islam.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4110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Religion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Cosmology</a:t>
            </a:r>
            <a:r>
              <a:rPr lang="en-US" dirty="0" smtClean="0"/>
              <a:t> is the study of the origin, evolution, and eventual end of the universe.</a:t>
            </a:r>
          </a:p>
          <a:p>
            <a:r>
              <a:rPr lang="en-US" b="1" dirty="0" smtClean="0"/>
              <a:t>Animism</a:t>
            </a:r>
            <a:r>
              <a:rPr lang="en-US" dirty="0" smtClean="0"/>
              <a:t> is the belief that non-human elements possess a spiritual essence.</a:t>
            </a:r>
            <a:endParaRPr lang="en-US" dirty="0"/>
          </a:p>
          <a:p>
            <a:r>
              <a:rPr lang="en-US" b="1" dirty="0" smtClean="0"/>
              <a:t>Agnosticism</a:t>
            </a:r>
            <a:r>
              <a:rPr lang="en-US" dirty="0" smtClean="0"/>
              <a:t> is the belief that true claims about the existence or non-existence of God cannot be known or are unknowable.  In other words, agnostics do not deny the existence of God – they simply do not believe or disbelieve in God.</a:t>
            </a:r>
            <a:endParaRPr lang="en-US" dirty="0"/>
          </a:p>
          <a:p>
            <a:r>
              <a:rPr lang="en-US" b="1" dirty="0" smtClean="0"/>
              <a:t>Atheism</a:t>
            </a:r>
            <a:r>
              <a:rPr lang="en-US" dirty="0" smtClean="0"/>
              <a:t> is the rejection of the belief in the existence of deities.  Conversely, theists believe in at least one deity.</a:t>
            </a:r>
            <a:endParaRPr lang="en-US" dirty="0"/>
          </a:p>
          <a:p>
            <a:r>
              <a:rPr lang="en-US" b="1" dirty="0" smtClean="0"/>
              <a:t>Secularity</a:t>
            </a:r>
            <a:r>
              <a:rPr lang="en-US" dirty="0" smtClean="0"/>
              <a:t> is the state of being separate from religion.  The word secular comes from the Latin </a:t>
            </a:r>
            <a:r>
              <a:rPr lang="en-US" i="1" dirty="0" err="1" smtClean="0"/>
              <a:t>saecularis</a:t>
            </a:r>
            <a:r>
              <a:rPr lang="en-US" dirty="0" smtClean="0"/>
              <a:t> which means “worldly.”</a:t>
            </a:r>
          </a:p>
          <a:p>
            <a:pPr lvl="1"/>
            <a:r>
              <a:rPr lang="en-US" dirty="0" smtClean="0"/>
              <a:t>We commonly refer to this as the separation of church and state in the United States.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378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Arts and Literature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arts and pieces of literature are the byproducts of human creativity.</a:t>
            </a:r>
          </a:p>
          <a:p>
            <a:r>
              <a:rPr lang="en-US" dirty="0" smtClean="0"/>
              <a:t>Many early forms of art and literature were heavily influenced by religion.</a:t>
            </a:r>
          </a:p>
          <a:p>
            <a:r>
              <a:rPr lang="en-US" dirty="0" smtClean="0"/>
              <a:t>Arts and literature can help to pass on the cultural values and basic beliefs of a society.</a:t>
            </a:r>
          </a:p>
          <a:p>
            <a:r>
              <a:rPr lang="en-US" dirty="0" smtClean="0"/>
              <a:t>Examples can include music, stories, and folk tales.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8967" y="337130"/>
            <a:ext cx="4465347" cy="32174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8967" y="3686140"/>
            <a:ext cx="4465347" cy="2971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894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Forms of Government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People form governments to provide for their common needs, keep order within society, and protects their society from outside threats.</a:t>
            </a:r>
          </a:p>
          <a:p>
            <a:r>
              <a:rPr lang="en-US" dirty="0" smtClean="0"/>
              <a:t>In order to finance the functioning of government, taxes are usually levied against its population.</a:t>
            </a:r>
          </a:p>
          <a:p>
            <a:r>
              <a:rPr lang="en-US" dirty="0" smtClean="0"/>
              <a:t>There are five major types of government:</a:t>
            </a:r>
          </a:p>
          <a:p>
            <a:pPr lvl="1"/>
            <a:r>
              <a:rPr lang="en-US" dirty="0" smtClean="0"/>
              <a:t>Democracy</a:t>
            </a:r>
            <a:endParaRPr lang="en-US" dirty="0"/>
          </a:p>
          <a:p>
            <a:pPr lvl="1"/>
            <a:r>
              <a:rPr lang="en-US" dirty="0"/>
              <a:t>Republic</a:t>
            </a:r>
          </a:p>
          <a:p>
            <a:pPr lvl="1"/>
            <a:r>
              <a:rPr lang="en-US" dirty="0"/>
              <a:t>Dictatorship</a:t>
            </a:r>
          </a:p>
          <a:p>
            <a:pPr lvl="1"/>
            <a:r>
              <a:rPr lang="en-US" dirty="0"/>
              <a:t>Theocracy</a:t>
            </a:r>
          </a:p>
          <a:p>
            <a:pPr lvl="1"/>
            <a:r>
              <a:rPr lang="en-US" dirty="0"/>
              <a:t>Monarchy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3352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Democracies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In a </a:t>
            </a:r>
            <a:r>
              <a:rPr lang="en-US" b="1" dirty="0" smtClean="0"/>
              <a:t>democracy</a:t>
            </a:r>
            <a:r>
              <a:rPr lang="en-US" dirty="0" smtClean="0"/>
              <a:t>, the people hold supreme power and the government acts by consent.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8463" y="2536450"/>
            <a:ext cx="4546651" cy="2679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952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Republic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In a </a:t>
            </a:r>
            <a:r>
              <a:rPr lang="en-US" b="1" dirty="0" smtClean="0"/>
              <a:t>republic</a:t>
            </a:r>
            <a:r>
              <a:rPr lang="en-US" dirty="0" smtClean="0"/>
              <a:t>, the people elect representatives to serve them in the government.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4434" y="1842156"/>
            <a:ext cx="5439344" cy="3678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067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Dictatorships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In a </a:t>
            </a:r>
            <a:r>
              <a:rPr lang="en-US" b="1" dirty="0" smtClean="0"/>
              <a:t>dictatorship</a:t>
            </a:r>
            <a:r>
              <a:rPr lang="en-US" dirty="0" smtClean="0"/>
              <a:t>, a ruler and/or group </a:t>
            </a:r>
            <a:r>
              <a:rPr lang="en-US" dirty="0"/>
              <a:t>holds power by force usually relying on military support for power.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5592" y="364902"/>
            <a:ext cx="2661634" cy="26616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4636" y="3271234"/>
            <a:ext cx="2558603" cy="3268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6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Theocracy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A </a:t>
            </a:r>
            <a:r>
              <a:rPr lang="en-US" b="1" dirty="0" smtClean="0"/>
              <a:t>theocracy </a:t>
            </a:r>
            <a:r>
              <a:rPr lang="en-US" dirty="0" smtClean="0"/>
              <a:t>is a type of government led by religious leaders.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7853" y="734096"/>
            <a:ext cx="3774304" cy="571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013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Monarchy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In a monarchy, kings and queens rule.  These monarchs will usually claim rule by divine right and are granted their position based on inherence.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7605" y="640605"/>
            <a:ext cx="4019550" cy="570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031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Social Organization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family forms the foundation of social organization for each society.</a:t>
            </a:r>
          </a:p>
          <a:p>
            <a:r>
              <a:rPr lang="en-US" dirty="0" smtClean="0"/>
              <a:t>Families can be categorized in two ways:</a:t>
            </a:r>
          </a:p>
          <a:p>
            <a:pPr lvl="1"/>
            <a:r>
              <a:rPr lang="en-US" b="1" dirty="0" smtClean="0"/>
              <a:t>Nuclear</a:t>
            </a:r>
            <a:r>
              <a:rPr lang="en-US" dirty="0" smtClean="0"/>
              <a:t> – traditionally a man, his wife, and their children</a:t>
            </a:r>
          </a:p>
          <a:p>
            <a:pPr lvl="1"/>
            <a:r>
              <a:rPr lang="en-US" b="1" dirty="0" smtClean="0"/>
              <a:t>Extended</a:t>
            </a:r>
            <a:r>
              <a:rPr lang="en-US" dirty="0" smtClean="0"/>
              <a:t> – this includes grandparents, aunts and uncles, and cousins</a:t>
            </a:r>
          </a:p>
          <a:p>
            <a:r>
              <a:rPr lang="en-US" dirty="0" smtClean="0"/>
              <a:t>In the western world, the nuclear family lives under the same roof.  In other cultures the extended family may live with them as well.</a:t>
            </a:r>
          </a:p>
          <a:p>
            <a:r>
              <a:rPr lang="en-US" dirty="0" smtClean="0"/>
              <a:t>Families teach their children the values of a culture, expectations for behavior, language, and much more.</a:t>
            </a:r>
          </a:p>
        </p:txBody>
      </p:sp>
    </p:spTree>
    <p:extLst>
      <p:ext uri="{BB962C8B-B14F-4D97-AF65-F5344CB8AC3E}">
        <p14:creationId xmlns:p14="http://schemas.microsoft.com/office/powerpoint/2010/main" val="1628967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Economic Systems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purpose of an economy is to meet unlimited needs and wants with limited resources.</a:t>
            </a:r>
          </a:p>
          <a:p>
            <a:r>
              <a:rPr lang="en-US" dirty="0" smtClean="0"/>
              <a:t>At an economic system’s core is the need to provide food, water, and shelter to its people.</a:t>
            </a:r>
            <a:endParaRPr lang="en-US" dirty="0"/>
          </a:p>
          <a:p>
            <a:r>
              <a:rPr lang="en-US" dirty="0" smtClean="0"/>
              <a:t>There are four main types of economies:</a:t>
            </a:r>
          </a:p>
          <a:p>
            <a:pPr lvl="1"/>
            <a:r>
              <a:rPr lang="en-US" dirty="0" smtClean="0"/>
              <a:t>Traditional</a:t>
            </a:r>
          </a:p>
          <a:p>
            <a:pPr lvl="1"/>
            <a:r>
              <a:rPr lang="en-US" dirty="0" smtClean="0"/>
              <a:t>Market</a:t>
            </a:r>
          </a:p>
          <a:p>
            <a:pPr lvl="1"/>
            <a:r>
              <a:rPr lang="en-US" dirty="0" smtClean="0"/>
              <a:t>Command</a:t>
            </a:r>
          </a:p>
          <a:p>
            <a:pPr lvl="1"/>
            <a:r>
              <a:rPr lang="en-US" dirty="0" smtClean="0"/>
              <a:t>Mixed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2669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Traditional Economies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In a </a:t>
            </a:r>
            <a:r>
              <a:rPr lang="en-US" b="1" dirty="0" smtClean="0"/>
              <a:t>traditional economy</a:t>
            </a:r>
            <a:r>
              <a:rPr lang="en-US" dirty="0" smtClean="0"/>
              <a:t>, people produce most of what they need by themselves.</a:t>
            </a:r>
          </a:p>
          <a:p>
            <a:r>
              <a:rPr lang="en-US" dirty="0" smtClean="0"/>
              <a:t>Activities in a traditional economy include </a:t>
            </a:r>
            <a:r>
              <a:rPr lang="en-US" dirty="0"/>
              <a:t>hunting, gathering, farming, herding cattle, </a:t>
            </a:r>
            <a:r>
              <a:rPr lang="en-US" dirty="0" smtClean="0"/>
              <a:t>and/or making their </a:t>
            </a:r>
            <a:r>
              <a:rPr lang="en-US" dirty="0"/>
              <a:t>own </a:t>
            </a:r>
            <a:r>
              <a:rPr lang="en-US" dirty="0" smtClean="0"/>
              <a:t>clothes/tools.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5328" y="1343263"/>
            <a:ext cx="3336278" cy="22241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5328" y="3825025"/>
            <a:ext cx="3332044" cy="2497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137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Market Economies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In a </a:t>
            </a:r>
            <a:r>
              <a:rPr lang="en-US" b="1" dirty="0" smtClean="0"/>
              <a:t>market economy</a:t>
            </a:r>
            <a:r>
              <a:rPr lang="en-US" dirty="0" smtClean="0"/>
              <a:t>, people buy and sell goods and services.</a:t>
            </a:r>
          </a:p>
          <a:p>
            <a:r>
              <a:rPr lang="en-US" dirty="0" smtClean="0"/>
              <a:t>Usually there is no government interference.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5986" y="2065867"/>
            <a:ext cx="4121240" cy="3090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342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Command Economies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In a </a:t>
            </a:r>
            <a:r>
              <a:rPr lang="en-US" b="1" dirty="0" smtClean="0"/>
              <a:t>command economy</a:t>
            </a:r>
            <a:r>
              <a:rPr lang="en-US" dirty="0" smtClean="0"/>
              <a:t>, the government controls </a:t>
            </a:r>
            <a:r>
              <a:rPr lang="en-US" dirty="0"/>
              <a:t>what/how goods are produced and what they cost</a:t>
            </a:r>
            <a:r>
              <a:rPr lang="en-US" dirty="0" smtClean="0"/>
              <a:t>.</a:t>
            </a:r>
          </a:p>
          <a:p>
            <a:r>
              <a:rPr lang="en-US" dirty="0" smtClean="0"/>
              <a:t>Individuals in an command economy have </a:t>
            </a:r>
            <a:r>
              <a:rPr lang="en-US" dirty="0"/>
              <a:t>little economic </a:t>
            </a:r>
            <a:r>
              <a:rPr lang="en-US" dirty="0" smtClean="0"/>
              <a:t>power.</a:t>
            </a:r>
          </a:p>
          <a:p>
            <a:r>
              <a:rPr lang="en-US" b="1" dirty="0" smtClean="0"/>
              <a:t>Black markets </a:t>
            </a:r>
            <a:r>
              <a:rPr lang="en-US" dirty="0" smtClean="0"/>
              <a:t>frequently appear in command economies.  These markets provide illegal goods or services which the government has banished (often at inflated prices.)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5585" y="2363199"/>
            <a:ext cx="2472338" cy="32799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5660" y="2891238"/>
            <a:ext cx="3335834" cy="2223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268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Mixed Economies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580999" y="2212975"/>
            <a:ext cx="4995334" cy="3649134"/>
          </a:xfrm>
        </p:spPr>
        <p:txBody>
          <a:bodyPr/>
          <a:lstStyle/>
          <a:p>
            <a:r>
              <a:rPr lang="en-US" dirty="0" smtClean="0"/>
              <a:t>In a </a:t>
            </a:r>
            <a:r>
              <a:rPr lang="en-US" b="1" dirty="0" smtClean="0"/>
              <a:t>mixed economy</a:t>
            </a:r>
            <a:r>
              <a:rPr lang="en-US" dirty="0" smtClean="0"/>
              <a:t>, individuals </a:t>
            </a:r>
            <a:r>
              <a:rPr lang="en-US" dirty="0"/>
              <a:t>make some economic decisions and the government makes others</a:t>
            </a:r>
            <a:r>
              <a:rPr lang="en-US" dirty="0" smtClean="0"/>
              <a:t>.</a:t>
            </a:r>
          </a:p>
          <a:p>
            <a:r>
              <a:rPr lang="en-US" dirty="0" smtClean="0"/>
              <a:t>Government involvement in the marketplace often takes the form of </a:t>
            </a:r>
            <a:r>
              <a:rPr lang="en-US" b="1" dirty="0" smtClean="0"/>
              <a:t>regulations</a:t>
            </a:r>
            <a:r>
              <a:rPr lang="en-US" dirty="0" smtClean="0"/>
              <a:t>, rules or laws designed to govern conduct.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9395" y="726858"/>
            <a:ext cx="4107688" cy="267801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9395" y="3642263"/>
            <a:ext cx="4107688" cy="2729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478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Economic Philosophies Regarding Markets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Socialism (L) and Capitalism (R)</a:t>
            </a:r>
          </a:p>
          <a:p>
            <a:pPr lvl="1"/>
            <a:r>
              <a:rPr lang="en-US" dirty="0" smtClean="0"/>
              <a:t>Both are ideals, frequently not purely achieved.</a:t>
            </a:r>
          </a:p>
          <a:p>
            <a:pPr lvl="1"/>
            <a:r>
              <a:rPr lang="en-US" b="1" dirty="0" smtClean="0"/>
              <a:t>Socialism</a:t>
            </a:r>
            <a:r>
              <a:rPr lang="en-US" dirty="0" smtClean="0"/>
              <a:t> is an economic system in which the society holds control over the means of production and the management of the economy.</a:t>
            </a:r>
          </a:p>
          <a:p>
            <a:pPr lvl="1"/>
            <a:r>
              <a:rPr lang="en-US" b="1" dirty="0" smtClean="0"/>
              <a:t>Capitalism</a:t>
            </a:r>
            <a:r>
              <a:rPr lang="en-US" dirty="0" smtClean="0"/>
              <a:t> is </a:t>
            </a:r>
            <a:r>
              <a:rPr lang="en-US" dirty="0"/>
              <a:t>an economic system in which trade, industry, and the means of production are largely or entirely privately owned and operated for </a:t>
            </a:r>
            <a:r>
              <a:rPr lang="en-US" dirty="0" smtClean="0"/>
              <a:t>profit.</a:t>
            </a:r>
          </a:p>
          <a:p>
            <a:pPr lvl="2"/>
            <a:r>
              <a:rPr lang="en-US" dirty="0" smtClean="0"/>
              <a:t>Under capitalism, market forces determine the </a:t>
            </a:r>
            <a:r>
              <a:rPr lang="en-US" b="1" dirty="0" smtClean="0"/>
              <a:t>supply</a:t>
            </a:r>
            <a:r>
              <a:rPr lang="en-US" dirty="0" smtClean="0"/>
              <a:t> and </a:t>
            </a:r>
            <a:r>
              <a:rPr lang="en-US" b="1" dirty="0" smtClean="0"/>
              <a:t>demand</a:t>
            </a:r>
            <a:r>
              <a:rPr lang="en-US" dirty="0" smtClean="0"/>
              <a:t> of </a:t>
            </a:r>
            <a:r>
              <a:rPr lang="en-US" b="1" dirty="0" smtClean="0"/>
              <a:t>goods</a:t>
            </a:r>
            <a:r>
              <a:rPr lang="en-US" dirty="0" smtClean="0"/>
              <a:t> and </a:t>
            </a:r>
            <a:r>
              <a:rPr lang="en-US" b="1" dirty="0" smtClean="0"/>
              <a:t>services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5012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Social Organization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Societies are also commonly organized into classes.</a:t>
            </a:r>
          </a:p>
          <a:p>
            <a:r>
              <a:rPr lang="en-US" dirty="0" smtClean="0"/>
              <a:t>Classes can be based on wealth (upper, middle, lower), occupation, or ancestry.</a:t>
            </a:r>
          </a:p>
          <a:p>
            <a:r>
              <a:rPr lang="en-US" dirty="0" smtClean="0"/>
              <a:t>In some cultures it is possible to move between these class levels due to education level, wealth, or other factors.  This is called </a:t>
            </a:r>
            <a:r>
              <a:rPr lang="en-US" b="1" dirty="0" smtClean="0"/>
              <a:t>social mobility</a:t>
            </a:r>
            <a:r>
              <a:rPr lang="en-US" dirty="0" smtClean="0"/>
              <a:t>.</a:t>
            </a:r>
          </a:p>
          <a:p>
            <a:r>
              <a:rPr lang="en-US" dirty="0" smtClean="0"/>
              <a:t>Some societies, however, strictly enforce these class levels and keep people in their current class for their entire life.  An example of this rigid class system would be the </a:t>
            </a:r>
            <a:r>
              <a:rPr lang="en-US" b="1" dirty="0" smtClean="0"/>
              <a:t>caste system </a:t>
            </a:r>
            <a:r>
              <a:rPr lang="en-US" dirty="0" smtClean="0"/>
              <a:t>of India.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3513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Social Organization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The person who exercises authority, or power, in a family varies from one culture to another.</a:t>
            </a:r>
          </a:p>
          <a:p>
            <a:pPr lvl="1"/>
            <a:r>
              <a:rPr lang="en-US" dirty="0" smtClean="0"/>
              <a:t>Most cultures are </a:t>
            </a:r>
            <a:r>
              <a:rPr lang="en-US" b="1" dirty="0" smtClean="0"/>
              <a:t>patriarchal</a:t>
            </a:r>
            <a:r>
              <a:rPr lang="en-US" dirty="0" smtClean="0"/>
              <a:t>, or cultures where the male holds power.</a:t>
            </a:r>
          </a:p>
          <a:p>
            <a:pPr lvl="1"/>
            <a:r>
              <a:rPr lang="en-US" dirty="0" smtClean="0"/>
              <a:t>Women hold authority in </a:t>
            </a:r>
            <a:r>
              <a:rPr lang="en-US" b="1" dirty="0" smtClean="0"/>
              <a:t>matriarchal</a:t>
            </a:r>
            <a:r>
              <a:rPr lang="en-US" dirty="0" smtClean="0"/>
              <a:t> societies.</a:t>
            </a:r>
          </a:p>
          <a:p>
            <a:r>
              <a:rPr lang="en-US" dirty="0" smtClean="0"/>
              <a:t>Marriage customs can also vary.</a:t>
            </a:r>
          </a:p>
          <a:p>
            <a:pPr lvl="1"/>
            <a:r>
              <a:rPr lang="en-US" dirty="0" smtClean="0"/>
              <a:t>Commonly marriages are </a:t>
            </a:r>
            <a:r>
              <a:rPr lang="en-US" b="1" dirty="0" smtClean="0"/>
              <a:t>monogamous </a:t>
            </a:r>
            <a:r>
              <a:rPr lang="en-US" dirty="0" smtClean="0"/>
              <a:t>(monogamy), or </a:t>
            </a:r>
            <a:r>
              <a:rPr lang="en-US" dirty="0"/>
              <a:t>where an individual has only one partner during their lifetime or at any one </a:t>
            </a:r>
            <a:r>
              <a:rPr lang="en-US" dirty="0" smtClean="0"/>
              <a:t>time.</a:t>
            </a:r>
          </a:p>
          <a:p>
            <a:pPr lvl="1"/>
            <a:r>
              <a:rPr lang="en-US" b="1" dirty="0" smtClean="0"/>
              <a:t>Polygamy</a:t>
            </a:r>
            <a:r>
              <a:rPr lang="en-US" dirty="0" smtClean="0"/>
              <a:t> is where there are multiple spouses to one person.</a:t>
            </a:r>
          </a:p>
          <a:p>
            <a:pPr lvl="2"/>
            <a:r>
              <a:rPr lang="en-US" dirty="0" smtClean="0"/>
              <a:t>Polygyny – One husband and multiple wives</a:t>
            </a:r>
          </a:p>
          <a:p>
            <a:pPr lvl="2"/>
            <a:r>
              <a:rPr lang="en-US" dirty="0" smtClean="0"/>
              <a:t>Polyandry – One wife and multiple husbands</a:t>
            </a:r>
          </a:p>
          <a:p>
            <a:pPr lvl="1"/>
            <a:r>
              <a:rPr lang="en-US" dirty="0" smtClean="0"/>
              <a:t>Some marriages can be </a:t>
            </a:r>
            <a:r>
              <a:rPr lang="en-US" b="1" dirty="0" smtClean="0"/>
              <a:t>arranged</a:t>
            </a:r>
            <a:r>
              <a:rPr lang="en-US" dirty="0" smtClean="0"/>
              <a:t>, or predetermined by the parents of the bride and groom.</a:t>
            </a:r>
          </a:p>
          <a:p>
            <a:pPr lvl="2"/>
            <a:r>
              <a:rPr lang="en-US" dirty="0" smtClean="0"/>
              <a:t>Arranged marriages are often created for economic or political reasons.</a:t>
            </a:r>
          </a:p>
          <a:p>
            <a:pPr lvl="2"/>
            <a:r>
              <a:rPr lang="en-US" dirty="0" smtClean="0"/>
              <a:t>Typically the parents of the bride pay bride wealth (dowry) to the family of the groom in order to offset the cost of providing for the woman.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4941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Language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Language is the cornerstone of culture.</a:t>
            </a:r>
          </a:p>
          <a:p>
            <a:r>
              <a:rPr lang="en-US" dirty="0" smtClean="0"/>
              <a:t>It is how we communicate our ideas to one another.</a:t>
            </a:r>
          </a:p>
          <a:p>
            <a:r>
              <a:rPr lang="en-US" dirty="0" smtClean="0"/>
              <a:t>All cultures have a spoken language (but not necessarily a written one.)</a:t>
            </a:r>
          </a:p>
          <a:p>
            <a:r>
              <a:rPr lang="en-US" dirty="0" smtClean="0"/>
              <a:t>People who speak the same language tend to share the same culture.</a:t>
            </a:r>
          </a:p>
          <a:p>
            <a:r>
              <a:rPr lang="en-US" dirty="0" smtClean="0"/>
              <a:t>A </a:t>
            </a:r>
            <a:r>
              <a:rPr lang="en-US" b="1" u="sng" dirty="0" smtClean="0"/>
              <a:t>dialect</a:t>
            </a:r>
            <a:r>
              <a:rPr lang="en-US" dirty="0" smtClean="0"/>
              <a:t> is a form of a language that differs from place to place.</a:t>
            </a:r>
          </a:p>
          <a:p>
            <a:r>
              <a:rPr lang="en-US" dirty="0" smtClean="0"/>
              <a:t>Different languages can be spoken within the same society.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2436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Language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85801" y="2220413"/>
            <a:ext cx="10131425" cy="4339924"/>
          </a:xfrm>
        </p:spPr>
        <p:txBody>
          <a:bodyPr>
            <a:normAutofit fontScale="92500" lnSpcReduction="10000"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 smtClean="0"/>
              <a:t>What do you call the miniature lobster that one finds in lakes or streams?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How do you pronounce “crayon”?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Do you call coleslaw “slaw”?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What word(s) do you use to address a group of two or more people?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How do you pronounce the second vowel in “pajamas”?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How do you pronounce “pecan”?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What is your generic term for a sweetened carbonated beverage?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What do you call a traffic situation in which several roads meet in a circle and you have to get off at a certain point?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What do you call a long sandwich that contains cold cuts, lettuce, etc.?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What do you call the thing from which you might drink water in a school?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What is your “general” term for rubber-soled shoes worn in gym class for athletic activities?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7768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2737" y="373675"/>
            <a:ext cx="8339831" cy="6249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802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040" y="347308"/>
            <a:ext cx="8854080" cy="6286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363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TC103457452[[fn=Celestial]]</Template>
  <TotalTime>7132</TotalTime>
  <Words>1526</Words>
  <Application>Microsoft Office PowerPoint</Application>
  <PresentationFormat>Widescreen</PresentationFormat>
  <Paragraphs>143</Paragraphs>
  <Slides>35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9" baseType="lpstr">
      <vt:lpstr>Arial</vt:lpstr>
      <vt:lpstr>Calibri</vt:lpstr>
      <vt:lpstr>Calibri Light</vt:lpstr>
      <vt:lpstr>Celestial</vt:lpstr>
      <vt:lpstr>The Elements of Culture</vt:lpstr>
      <vt:lpstr>The Seven Elements of Culture</vt:lpstr>
      <vt:lpstr>Social Organization</vt:lpstr>
      <vt:lpstr>Social Organization</vt:lpstr>
      <vt:lpstr>Social Organization</vt:lpstr>
      <vt:lpstr>Language</vt:lpstr>
      <vt:lpstr>Language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Languages</vt:lpstr>
      <vt:lpstr>Customs and Traditions</vt:lpstr>
      <vt:lpstr>Religion</vt:lpstr>
      <vt:lpstr>Religion</vt:lpstr>
      <vt:lpstr>Arts and Literature</vt:lpstr>
      <vt:lpstr>Forms of Government</vt:lpstr>
      <vt:lpstr>Democracies</vt:lpstr>
      <vt:lpstr>Republic</vt:lpstr>
      <vt:lpstr>Dictatorships</vt:lpstr>
      <vt:lpstr>Theocracy</vt:lpstr>
      <vt:lpstr>Monarchy</vt:lpstr>
      <vt:lpstr>Economic Systems</vt:lpstr>
      <vt:lpstr>Traditional Economies</vt:lpstr>
      <vt:lpstr>Market Economies</vt:lpstr>
      <vt:lpstr>Command Economies</vt:lpstr>
      <vt:lpstr>Mixed Economies</vt:lpstr>
      <vt:lpstr>Economic Philosophies Regarding Markets</vt:lpstr>
    </vt:vector>
  </TitlesOfParts>
  <Company>Methacton School District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Elements of Culture</dc:title>
  <dc:creator>Kistler, Stephen</dc:creator>
  <cp:lastModifiedBy>Kistler, Stephen</cp:lastModifiedBy>
  <cp:revision>28</cp:revision>
  <dcterms:created xsi:type="dcterms:W3CDTF">2014-09-03T11:59:21Z</dcterms:created>
  <dcterms:modified xsi:type="dcterms:W3CDTF">2014-09-08T10:52:03Z</dcterms:modified>
</cp:coreProperties>
</file>